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Engineering &amp; Its Importance in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Transforming raw data into ML power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57500"/>
            <a:ext cx="780133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Pros &amp; Cons of Feature Engineering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875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Boosts model accuracy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297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interpretability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4875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Time-consuming process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9297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Risk of data leakage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52926"/>
            <a:ext cx="648664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is Feature Engineering?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47352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 engineering is the process of transforming raw data into meaningful features for machine learning models. It's like taking a bunch of ingredients and turning them into a delicious cooked dish.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454485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46889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Raw Data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517933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Unprocessed information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454485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396" y="46889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Pipeline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51396" y="517933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Preprocessing and transformation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4454485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74568" y="46889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4568" y="517933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algorithm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71474"/>
            <a:ext cx="860881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is Feature Engineering Important?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29207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"Garbage in, garbage out" - the quality of the model is directly dependent on the quality of the features. Feature engineering is crucial because: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273034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4507468"/>
            <a:ext cx="36603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80% of Data Science Time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997887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time is spent on feature work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4273034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982" y="4507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Improves Accuracy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62982" y="4997887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Reduces overfitting and enables simpler models to perform better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0331" y="581739"/>
            <a:ext cx="4230886" cy="528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Types of Features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40331" y="1538883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models can work with various feature types: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0331" y="2067758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Numerical (age, salary)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0331" y="2480191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Categorical (gender, city)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0331" y="2892623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 (reviews, documents)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0331" y="3305056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Time-series (stock trends)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0331" y="3717488"/>
            <a:ext cx="63168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Image/audio features</a:t>
            </a:r>
            <a:endParaRPr lang="en-US" sz="16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0828" y="1586389"/>
            <a:ext cx="6316861" cy="631686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2367"/>
            <a:ext cx="590359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Preprocessing Techniques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8129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Preparing the raw data is a crucial first step in feature engineering: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431024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3665458"/>
            <a:ext cx="31415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Handle Missing Values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15587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Imputation, dropping rows/columns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431024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396" y="36654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Scale &amp; Normalize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51396" y="415587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Standardization, min-max scaling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431024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74568" y="3665458"/>
            <a:ext cx="28633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Encode Categoricals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4568" y="415587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One-hot, label encoding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371267"/>
            <a:ext cx="13042821" cy="1065848"/>
          </a:xfrm>
          <a:prstGeom prst="roundRect">
            <a:avLst>
              <a:gd name="adj" fmla="val 8938"/>
            </a:avLst>
          </a:prstGeom>
          <a:solidFill>
            <a:srgbClr val="F2F2F2"/>
          </a:solidFill>
          <a:ln/>
        </p:spPr>
      </p:sp>
      <p:sp>
        <p:nvSpPr>
          <p:cNvPr id="14" name="Shape 12"/>
          <p:cNvSpPr/>
          <p:nvPr/>
        </p:nvSpPr>
        <p:spPr>
          <a:xfrm>
            <a:off x="782479" y="5371267"/>
            <a:ext cx="13065443" cy="1065848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5" name="Text 13"/>
          <p:cNvSpPr/>
          <p:nvPr/>
        </p:nvSpPr>
        <p:spPr>
          <a:xfrm>
            <a:off x="1009293" y="5541288"/>
            <a:ext cx="126118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sklearn.preprocessing import OneHotEncoder, StandardScaler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3818"/>
            <a:ext cx="520922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Transformation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9944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Going beyond basic preprocessing, feature transformation techniques can improve model performance: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12475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38469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Log Transform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33732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skewed numerical features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612475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396" y="38469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Binning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51396" y="433732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Discretizing continuous features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612475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74568" y="38469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Polynomial Features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4568" y="433732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Creating interaction terms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189815"/>
            <a:ext cx="13042821" cy="1065848"/>
          </a:xfrm>
          <a:prstGeom prst="roundRect">
            <a:avLst>
              <a:gd name="adj" fmla="val 8938"/>
            </a:avLst>
          </a:prstGeom>
          <a:solidFill>
            <a:srgbClr val="F2F2F2"/>
          </a:solidFill>
          <a:ln/>
        </p:spPr>
      </p:sp>
      <p:sp>
        <p:nvSpPr>
          <p:cNvPr id="14" name="Shape 12"/>
          <p:cNvSpPr/>
          <p:nvPr/>
        </p:nvSpPr>
        <p:spPr>
          <a:xfrm>
            <a:off x="782479" y="5189815"/>
            <a:ext cx="13065443" cy="1065848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5" name="Text 13"/>
          <p:cNvSpPr/>
          <p:nvPr/>
        </p:nvSpPr>
        <p:spPr>
          <a:xfrm>
            <a:off x="1009293" y="5359837"/>
            <a:ext cx="126118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sklearn.preprocessing import PolynomialFeatures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2367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Selection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8129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Selecting the most informative features is key to building efficient models: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431024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36654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Filter Methods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15587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Correlation, chi-square, ANOVA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431024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396" y="36654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Wrapper Methods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51396" y="415587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Recursive Feature Elimination (RFE)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431024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74568" y="36654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Embedded Methods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4568" y="415587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Lasso, tree-based feature importance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371267"/>
            <a:ext cx="13042821" cy="1065848"/>
          </a:xfrm>
          <a:prstGeom prst="roundRect">
            <a:avLst>
              <a:gd name="adj" fmla="val 8938"/>
            </a:avLst>
          </a:prstGeom>
          <a:solidFill>
            <a:srgbClr val="F2F2F2"/>
          </a:solidFill>
          <a:ln/>
        </p:spPr>
      </p:sp>
      <p:sp>
        <p:nvSpPr>
          <p:cNvPr id="14" name="Shape 12"/>
          <p:cNvSpPr/>
          <p:nvPr/>
        </p:nvSpPr>
        <p:spPr>
          <a:xfrm>
            <a:off x="782479" y="5371267"/>
            <a:ext cx="13065443" cy="1065848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5" name="Text 13"/>
          <p:cNvSpPr/>
          <p:nvPr/>
        </p:nvSpPr>
        <p:spPr>
          <a:xfrm>
            <a:off x="1009293" y="5541288"/>
            <a:ext cx="126118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sklearn.feature_selection import SelectKBest, chi2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987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Creation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8804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Going beyond the original data, feature creation can unlock powerful new predictors: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498533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3732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Domain Knowledge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223385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subject matter expertise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498533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982" y="3732967"/>
            <a:ext cx="36006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Date/Time Decomposition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62982" y="422338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Extracting day, month, weekday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047536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28224" y="52819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Text Features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28224" y="577238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TF-IDF, word embeddings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504753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62982" y="52819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Aggregations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62982" y="577238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Group means, ratios, statistics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3818"/>
            <a:ext cx="766524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Practical Example: Titanic Survival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9944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Let's see feature engineering in action on the classic Titanic survival dataset: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12475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3846909"/>
            <a:ext cx="32696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Extract Title from Name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33732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Mr., Mrs., Miss, Master, etc.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61247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982" y="38469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Create Family Size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62982" y="433732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Siblings/spouse + parents/children + 1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189815"/>
            <a:ext cx="13042821" cy="1065848"/>
          </a:xfrm>
          <a:prstGeom prst="roundRect">
            <a:avLst>
              <a:gd name="adj" fmla="val 8938"/>
            </a:avLst>
          </a:prstGeom>
          <a:solidFill>
            <a:srgbClr val="F2F2F2"/>
          </a:solidFill>
          <a:ln/>
        </p:spPr>
      </p:sp>
      <p:sp>
        <p:nvSpPr>
          <p:cNvPr id="11" name="Shape 9"/>
          <p:cNvSpPr/>
          <p:nvPr/>
        </p:nvSpPr>
        <p:spPr>
          <a:xfrm>
            <a:off x="782479" y="5189815"/>
            <a:ext cx="13065443" cy="1065848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2" name="Text 10"/>
          <p:cNvSpPr/>
          <p:nvPr/>
        </p:nvSpPr>
        <p:spPr>
          <a:xfrm>
            <a:off x="1009293" y="5359837"/>
            <a:ext cx="126118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df['FamilySize'] = df['SibSp'] + df['Parch'] + 1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2025-09-09T03:47:56Z</dcterms:created>
  <dcterms:modified xsi:type="dcterms:W3CDTF">2025-09-09T03:47:56Z</dcterms:modified>
</cp:coreProperties>
</file>